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71" r:id="rId3"/>
    <p:sldId id="270" r:id="rId4"/>
    <p:sldId id="258" r:id="rId5"/>
    <p:sldId id="268" r:id="rId6"/>
    <p:sldId id="269" r:id="rId7"/>
    <p:sldId id="263" r:id="rId8"/>
    <p:sldId id="264" r:id="rId9"/>
    <p:sldId id="267" r:id="rId10"/>
    <p:sldId id="266" r:id="rId11"/>
    <p:sldId id="260" r:id="rId12"/>
    <p:sldId id="26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C3"/>
    <a:srgbClr val="00D6D2"/>
    <a:srgbClr val="0AACAF"/>
    <a:srgbClr val="44C7CA"/>
    <a:srgbClr val="21C1C4"/>
    <a:srgbClr val="099A9D"/>
    <a:srgbClr val="0DD3D3"/>
    <a:srgbClr val="00DDD9"/>
    <a:srgbClr val="00C4BF"/>
    <a:srgbClr val="00D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FA96C-EA6B-4FC7-8555-149F8F98BA2F}" type="doc">
      <dgm:prSet loTypeId="urn:microsoft.com/office/officeart/2005/8/layout/hierarchy2" loCatId="hierarchy" qsTypeId="urn:microsoft.com/office/officeart/2005/8/quickstyle/3d5" qsCatId="3D" csTypeId="urn:microsoft.com/office/officeart/2005/8/colors/accent0_3" csCatId="mainScheme" phldr="1"/>
      <dgm:spPr/>
      <dgm:t>
        <a:bodyPr/>
        <a:lstStyle/>
        <a:p>
          <a:endParaRPr lang="hr-HR"/>
        </a:p>
      </dgm:t>
    </dgm:pt>
    <dgm:pt modelId="{0D6F7215-9E75-4EEB-B61A-7258749C6298}">
      <dgm:prSet phldrT="[Tekst]" custT="1"/>
      <dgm:spPr/>
      <dgm:t>
        <a:bodyPr/>
        <a:lstStyle/>
        <a:p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 DO POTPORA</a:t>
          </a:r>
        </a:p>
      </dgm:t>
    </dgm:pt>
    <dgm:pt modelId="{E27BF51A-01DC-4C44-B236-94D435F4A017}" type="parTrans" cxnId="{07C60628-9068-498C-BD6E-4DBF2A29A2B6}">
      <dgm:prSet/>
      <dgm:spPr/>
      <dgm:t>
        <a:bodyPr/>
        <a:lstStyle/>
        <a:p>
          <a:endParaRPr lang="hr-HR"/>
        </a:p>
      </dgm:t>
    </dgm:pt>
    <dgm:pt modelId="{EF20EB6E-65A0-4DA4-B4AA-6295050315D1}" type="sibTrans" cxnId="{07C60628-9068-498C-BD6E-4DBF2A29A2B6}">
      <dgm:prSet/>
      <dgm:spPr/>
      <dgm:t>
        <a:bodyPr/>
        <a:lstStyle/>
        <a:p>
          <a:endParaRPr lang="hr-HR"/>
        </a:p>
      </dgm:t>
    </dgm:pt>
    <dgm:pt modelId="{94B71679-67BB-40AD-A4B3-80E35EBE4ACE}">
      <dgm:prSet phldrT="[Tekst]" custT="1"/>
      <dgm:spPr/>
      <dgm:t>
        <a:bodyPr/>
        <a:lstStyle/>
        <a:p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PORTAL</a:t>
          </a:r>
        </a:p>
      </dgm:t>
    </dgm:pt>
    <dgm:pt modelId="{C9BDDEDE-3D26-41E1-88F2-6BC869018520}" type="parTrans" cxnId="{503911BD-0125-487C-8497-ABFE66F0C4DA}">
      <dgm:prSet/>
      <dgm:spPr/>
      <dgm:t>
        <a:bodyPr/>
        <a:lstStyle/>
        <a:p>
          <a:endParaRPr lang="hr-HR"/>
        </a:p>
      </dgm:t>
    </dgm:pt>
    <dgm:pt modelId="{E8DD155D-37ED-4C4B-9512-7C06C4220286}" type="sibTrans" cxnId="{503911BD-0125-487C-8497-ABFE66F0C4DA}">
      <dgm:prSet/>
      <dgm:spPr/>
      <dgm:t>
        <a:bodyPr/>
        <a:lstStyle/>
        <a:p>
          <a:endParaRPr lang="hr-HR"/>
        </a:p>
      </dgm:t>
    </dgm:pt>
    <dgm:pt modelId="{64E8F3CE-1781-4A31-9BF3-875D91AD197F}">
      <dgm:prSet phldrT="[Tekst]" custT="1"/>
      <dgm:spPr/>
      <dgm:t>
        <a:bodyPr/>
        <a:lstStyle/>
        <a:p>
          <a:r>
            <a:rPr lang="hr-H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IOS APLIKACIJA</a:t>
          </a:r>
          <a:endParaRPr lang="hr-H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A41F5E-2DBB-49B6-9CF4-B9E59DA6FAE1}" type="parTrans" cxnId="{691E3B81-827E-4316-9620-FEF4DAE7AB56}">
      <dgm:prSet/>
      <dgm:spPr/>
      <dgm:t>
        <a:bodyPr/>
        <a:lstStyle/>
        <a:p>
          <a:endParaRPr lang="hr-HR"/>
        </a:p>
      </dgm:t>
    </dgm:pt>
    <dgm:pt modelId="{3452346E-6DD5-40B2-81EC-0D52FD17B3FE}" type="sibTrans" cxnId="{691E3B81-827E-4316-9620-FEF4DAE7AB56}">
      <dgm:prSet/>
      <dgm:spPr/>
      <dgm:t>
        <a:bodyPr/>
        <a:lstStyle/>
        <a:p>
          <a:endParaRPr lang="hr-HR"/>
        </a:p>
      </dgm:t>
    </dgm:pt>
    <dgm:pt modelId="{BACA138B-DF2A-4539-B25C-41A6094A7E03}">
      <dgm:prSet phldrT="[Tekst]" custT="1"/>
      <dgm:spPr/>
      <dgm:t>
        <a:bodyPr/>
        <a:lstStyle/>
        <a:p>
          <a:r>
            <a:rPr lang="hr-HR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ANDROID APLIKACIJA</a:t>
          </a:r>
          <a:endParaRPr lang="hr-H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4518E3-28E9-4ACA-BDD5-5B6395D342E9}" type="parTrans" cxnId="{AF5D8C4D-F332-4668-9930-373DD4059638}">
      <dgm:prSet/>
      <dgm:spPr/>
      <dgm:t>
        <a:bodyPr/>
        <a:lstStyle/>
        <a:p>
          <a:endParaRPr lang="hr-HR"/>
        </a:p>
      </dgm:t>
    </dgm:pt>
    <dgm:pt modelId="{C390317E-6B68-459D-B1BC-5E577B1186A6}" type="sibTrans" cxnId="{AF5D8C4D-F332-4668-9930-373DD4059638}">
      <dgm:prSet/>
      <dgm:spPr/>
      <dgm:t>
        <a:bodyPr/>
        <a:lstStyle/>
        <a:p>
          <a:endParaRPr lang="hr-HR"/>
        </a:p>
      </dgm:t>
    </dgm:pt>
    <dgm:pt modelId="{240C8AEA-B717-4646-846C-07D75E472E00}" type="pres">
      <dgm:prSet presAssocID="{C97FA96C-EA6B-4FC7-8555-149F8F98BA2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B46FDA-E9DB-4B81-A66C-9BC1C890AEF8}" type="pres">
      <dgm:prSet presAssocID="{0D6F7215-9E75-4EEB-B61A-7258749C6298}" presName="root1" presStyleCnt="0"/>
      <dgm:spPr/>
    </dgm:pt>
    <dgm:pt modelId="{F7F1AE4A-5FE8-4656-8682-93B96A4A3A27}" type="pres">
      <dgm:prSet presAssocID="{0D6F7215-9E75-4EEB-B61A-7258749C6298}" presName="LevelOneTextNode" presStyleLbl="node0" presStyleIdx="0" presStyleCnt="1" custScaleX="183202" custLinFactNeighborX="6283" custLinFactNeighborY="-2792">
        <dgm:presLayoutVars>
          <dgm:chPref val="3"/>
        </dgm:presLayoutVars>
      </dgm:prSet>
      <dgm:spPr/>
    </dgm:pt>
    <dgm:pt modelId="{E3E8FA9D-8C50-40EE-8192-DBC925D96F49}" type="pres">
      <dgm:prSet presAssocID="{0D6F7215-9E75-4EEB-B61A-7258749C6298}" presName="level2hierChild" presStyleCnt="0"/>
      <dgm:spPr/>
    </dgm:pt>
    <dgm:pt modelId="{E678A104-58A1-4BC5-A184-76688D860CC5}" type="pres">
      <dgm:prSet presAssocID="{C9BDDEDE-3D26-41E1-88F2-6BC869018520}" presName="conn2-1" presStyleLbl="parChTrans1D2" presStyleIdx="0" presStyleCnt="3"/>
      <dgm:spPr/>
    </dgm:pt>
    <dgm:pt modelId="{0C70E3A8-6D05-47FE-B6CD-3B02B607ADBF}" type="pres">
      <dgm:prSet presAssocID="{C9BDDEDE-3D26-41E1-88F2-6BC869018520}" presName="connTx" presStyleLbl="parChTrans1D2" presStyleIdx="0" presStyleCnt="3"/>
      <dgm:spPr/>
    </dgm:pt>
    <dgm:pt modelId="{3008BC2D-10CC-456D-A77D-7E3F2A52767B}" type="pres">
      <dgm:prSet presAssocID="{94B71679-67BB-40AD-A4B3-80E35EBE4ACE}" presName="root2" presStyleCnt="0"/>
      <dgm:spPr/>
    </dgm:pt>
    <dgm:pt modelId="{A29595F8-1C72-438A-BF32-7370A3AAF9DF}" type="pres">
      <dgm:prSet presAssocID="{94B71679-67BB-40AD-A4B3-80E35EBE4ACE}" presName="LevelTwoTextNode" presStyleLbl="node2" presStyleIdx="0" presStyleCnt="3" custScaleX="144677">
        <dgm:presLayoutVars>
          <dgm:chPref val="3"/>
        </dgm:presLayoutVars>
      </dgm:prSet>
      <dgm:spPr/>
    </dgm:pt>
    <dgm:pt modelId="{C1B2B9DD-7B9F-452B-8DA2-FABEE5CAABCA}" type="pres">
      <dgm:prSet presAssocID="{94B71679-67BB-40AD-A4B3-80E35EBE4ACE}" presName="level3hierChild" presStyleCnt="0"/>
      <dgm:spPr/>
    </dgm:pt>
    <dgm:pt modelId="{10DCE5E6-3180-4E53-BB1C-3C9629831D08}" type="pres">
      <dgm:prSet presAssocID="{0AA41F5E-2DBB-49B6-9CF4-B9E59DA6FAE1}" presName="conn2-1" presStyleLbl="parChTrans1D2" presStyleIdx="1" presStyleCnt="3"/>
      <dgm:spPr/>
    </dgm:pt>
    <dgm:pt modelId="{ABC51AE7-2A4E-4DEC-B21A-35C4085C2767}" type="pres">
      <dgm:prSet presAssocID="{0AA41F5E-2DBB-49B6-9CF4-B9E59DA6FAE1}" presName="connTx" presStyleLbl="parChTrans1D2" presStyleIdx="1" presStyleCnt="3"/>
      <dgm:spPr/>
    </dgm:pt>
    <dgm:pt modelId="{7153C0C9-8B63-47ED-B1AD-3DCFD5043CF9}" type="pres">
      <dgm:prSet presAssocID="{64E8F3CE-1781-4A31-9BF3-875D91AD197F}" presName="root2" presStyleCnt="0"/>
      <dgm:spPr/>
    </dgm:pt>
    <dgm:pt modelId="{201E9841-06E4-46C3-A6DD-4F3D19FD3E4F}" type="pres">
      <dgm:prSet presAssocID="{64E8F3CE-1781-4A31-9BF3-875D91AD197F}" presName="LevelTwoTextNode" presStyleLbl="node2" presStyleIdx="1" presStyleCnt="3" custScaleX="147468">
        <dgm:presLayoutVars>
          <dgm:chPref val="3"/>
        </dgm:presLayoutVars>
      </dgm:prSet>
      <dgm:spPr/>
    </dgm:pt>
    <dgm:pt modelId="{B53F110D-F5E7-440D-B8D7-651DE90DE3A0}" type="pres">
      <dgm:prSet presAssocID="{64E8F3CE-1781-4A31-9BF3-875D91AD197F}" presName="level3hierChild" presStyleCnt="0"/>
      <dgm:spPr/>
    </dgm:pt>
    <dgm:pt modelId="{04BC27D3-AEA2-41D2-A24F-A45C7B5BA346}" type="pres">
      <dgm:prSet presAssocID="{CB4518E3-28E9-4ACA-BDD5-5B6395D342E9}" presName="conn2-1" presStyleLbl="parChTrans1D2" presStyleIdx="2" presStyleCnt="3"/>
      <dgm:spPr/>
    </dgm:pt>
    <dgm:pt modelId="{3A81CC78-F0A4-485F-8E2D-A03DD3DBC5BF}" type="pres">
      <dgm:prSet presAssocID="{CB4518E3-28E9-4ACA-BDD5-5B6395D342E9}" presName="connTx" presStyleLbl="parChTrans1D2" presStyleIdx="2" presStyleCnt="3"/>
      <dgm:spPr/>
    </dgm:pt>
    <dgm:pt modelId="{AB1206D2-0D7F-4B69-9BBA-B7D92F67C853}" type="pres">
      <dgm:prSet presAssocID="{BACA138B-DF2A-4539-B25C-41A6094A7E03}" presName="root2" presStyleCnt="0"/>
      <dgm:spPr/>
    </dgm:pt>
    <dgm:pt modelId="{68695508-C890-4A5E-9912-0DDB9E141781}" type="pres">
      <dgm:prSet presAssocID="{BACA138B-DF2A-4539-B25C-41A6094A7E03}" presName="LevelTwoTextNode" presStyleLbl="node2" presStyleIdx="2" presStyleCnt="3" custScaleX="147469">
        <dgm:presLayoutVars>
          <dgm:chPref val="3"/>
        </dgm:presLayoutVars>
      </dgm:prSet>
      <dgm:spPr/>
    </dgm:pt>
    <dgm:pt modelId="{A8E646D6-6604-4182-92DA-B69098957C9D}" type="pres">
      <dgm:prSet presAssocID="{BACA138B-DF2A-4539-B25C-41A6094A7E03}" presName="level3hierChild" presStyleCnt="0"/>
      <dgm:spPr/>
    </dgm:pt>
  </dgm:ptLst>
  <dgm:cxnLst>
    <dgm:cxn modelId="{07C60628-9068-498C-BD6E-4DBF2A29A2B6}" srcId="{C97FA96C-EA6B-4FC7-8555-149F8F98BA2F}" destId="{0D6F7215-9E75-4EEB-B61A-7258749C6298}" srcOrd="0" destOrd="0" parTransId="{E27BF51A-01DC-4C44-B236-94D435F4A017}" sibTransId="{EF20EB6E-65A0-4DA4-B4AA-6295050315D1}"/>
    <dgm:cxn modelId="{68A6672A-57B4-4D1D-A0FC-FAAF02B03D84}" type="presOf" srcId="{0D6F7215-9E75-4EEB-B61A-7258749C6298}" destId="{F7F1AE4A-5FE8-4656-8682-93B96A4A3A27}" srcOrd="0" destOrd="0" presId="urn:microsoft.com/office/officeart/2005/8/layout/hierarchy2"/>
    <dgm:cxn modelId="{3FBB5E38-B9C5-49F6-A13B-11CF24917E86}" type="presOf" srcId="{BACA138B-DF2A-4539-B25C-41A6094A7E03}" destId="{68695508-C890-4A5E-9912-0DDB9E141781}" srcOrd="0" destOrd="0" presId="urn:microsoft.com/office/officeart/2005/8/layout/hierarchy2"/>
    <dgm:cxn modelId="{AF5D8C4D-F332-4668-9930-373DD4059638}" srcId="{0D6F7215-9E75-4EEB-B61A-7258749C6298}" destId="{BACA138B-DF2A-4539-B25C-41A6094A7E03}" srcOrd="2" destOrd="0" parTransId="{CB4518E3-28E9-4ACA-BDD5-5B6395D342E9}" sibTransId="{C390317E-6B68-459D-B1BC-5E577B1186A6}"/>
    <dgm:cxn modelId="{74B9436E-015D-4DA2-932E-CE95653BDA7D}" type="presOf" srcId="{64E8F3CE-1781-4A31-9BF3-875D91AD197F}" destId="{201E9841-06E4-46C3-A6DD-4F3D19FD3E4F}" srcOrd="0" destOrd="0" presId="urn:microsoft.com/office/officeart/2005/8/layout/hierarchy2"/>
    <dgm:cxn modelId="{B92CD77A-5900-44DB-BF51-F00361FC4E2E}" type="presOf" srcId="{0AA41F5E-2DBB-49B6-9CF4-B9E59DA6FAE1}" destId="{ABC51AE7-2A4E-4DEC-B21A-35C4085C2767}" srcOrd="1" destOrd="0" presId="urn:microsoft.com/office/officeart/2005/8/layout/hierarchy2"/>
    <dgm:cxn modelId="{7D8D797D-C544-41AD-9713-23CD308A2591}" type="presOf" srcId="{C9BDDEDE-3D26-41E1-88F2-6BC869018520}" destId="{E678A104-58A1-4BC5-A184-76688D860CC5}" srcOrd="0" destOrd="0" presId="urn:microsoft.com/office/officeart/2005/8/layout/hierarchy2"/>
    <dgm:cxn modelId="{691E3B81-827E-4316-9620-FEF4DAE7AB56}" srcId="{0D6F7215-9E75-4EEB-B61A-7258749C6298}" destId="{64E8F3CE-1781-4A31-9BF3-875D91AD197F}" srcOrd="1" destOrd="0" parTransId="{0AA41F5E-2DBB-49B6-9CF4-B9E59DA6FAE1}" sibTransId="{3452346E-6DD5-40B2-81EC-0D52FD17B3FE}"/>
    <dgm:cxn modelId="{503911BD-0125-487C-8497-ABFE66F0C4DA}" srcId="{0D6F7215-9E75-4EEB-B61A-7258749C6298}" destId="{94B71679-67BB-40AD-A4B3-80E35EBE4ACE}" srcOrd="0" destOrd="0" parTransId="{C9BDDEDE-3D26-41E1-88F2-6BC869018520}" sibTransId="{E8DD155D-37ED-4C4B-9512-7C06C4220286}"/>
    <dgm:cxn modelId="{379CC2BE-C1C4-4EE8-930D-7A38A8BC28BD}" type="presOf" srcId="{C9BDDEDE-3D26-41E1-88F2-6BC869018520}" destId="{0C70E3A8-6D05-47FE-B6CD-3B02B607ADBF}" srcOrd="1" destOrd="0" presId="urn:microsoft.com/office/officeart/2005/8/layout/hierarchy2"/>
    <dgm:cxn modelId="{3E2E71C3-ADFB-4D75-9F69-0CE56F177AE6}" type="presOf" srcId="{CB4518E3-28E9-4ACA-BDD5-5B6395D342E9}" destId="{3A81CC78-F0A4-485F-8E2D-A03DD3DBC5BF}" srcOrd="1" destOrd="0" presId="urn:microsoft.com/office/officeart/2005/8/layout/hierarchy2"/>
    <dgm:cxn modelId="{A8C562C8-8472-4A44-8629-0543C89E3D0B}" type="presOf" srcId="{C97FA96C-EA6B-4FC7-8555-149F8F98BA2F}" destId="{240C8AEA-B717-4646-846C-07D75E472E00}" srcOrd="0" destOrd="0" presId="urn:microsoft.com/office/officeart/2005/8/layout/hierarchy2"/>
    <dgm:cxn modelId="{26C338D9-01B5-41E3-A783-51645F4D0E40}" type="presOf" srcId="{0AA41F5E-2DBB-49B6-9CF4-B9E59DA6FAE1}" destId="{10DCE5E6-3180-4E53-BB1C-3C9629831D08}" srcOrd="0" destOrd="0" presId="urn:microsoft.com/office/officeart/2005/8/layout/hierarchy2"/>
    <dgm:cxn modelId="{8E5D7DE0-3E83-4710-852E-35D09A3A4385}" type="presOf" srcId="{CB4518E3-28E9-4ACA-BDD5-5B6395D342E9}" destId="{04BC27D3-AEA2-41D2-A24F-A45C7B5BA346}" srcOrd="0" destOrd="0" presId="urn:microsoft.com/office/officeart/2005/8/layout/hierarchy2"/>
    <dgm:cxn modelId="{69D476E9-D5E5-4C3C-911A-E5447CE50F8C}" type="presOf" srcId="{94B71679-67BB-40AD-A4B3-80E35EBE4ACE}" destId="{A29595F8-1C72-438A-BF32-7370A3AAF9DF}" srcOrd="0" destOrd="0" presId="urn:microsoft.com/office/officeart/2005/8/layout/hierarchy2"/>
    <dgm:cxn modelId="{B7193BDA-EDE3-447D-892D-938AA72596D2}" type="presParOf" srcId="{240C8AEA-B717-4646-846C-07D75E472E00}" destId="{53B46FDA-E9DB-4B81-A66C-9BC1C890AEF8}" srcOrd="0" destOrd="0" presId="urn:microsoft.com/office/officeart/2005/8/layout/hierarchy2"/>
    <dgm:cxn modelId="{F49A9D13-7123-4C76-BF50-DFB2A6E886D4}" type="presParOf" srcId="{53B46FDA-E9DB-4B81-A66C-9BC1C890AEF8}" destId="{F7F1AE4A-5FE8-4656-8682-93B96A4A3A27}" srcOrd="0" destOrd="0" presId="urn:microsoft.com/office/officeart/2005/8/layout/hierarchy2"/>
    <dgm:cxn modelId="{1DAF011D-043C-499F-A043-56460D806560}" type="presParOf" srcId="{53B46FDA-E9DB-4B81-A66C-9BC1C890AEF8}" destId="{E3E8FA9D-8C50-40EE-8192-DBC925D96F49}" srcOrd="1" destOrd="0" presId="urn:microsoft.com/office/officeart/2005/8/layout/hierarchy2"/>
    <dgm:cxn modelId="{86804DF2-BBAB-49E5-A5D5-82D01B4523FE}" type="presParOf" srcId="{E3E8FA9D-8C50-40EE-8192-DBC925D96F49}" destId="{E678A104-58A1-4BC5-A184-76688D860CC5}" srcOrd="0" destOrd="0" presId="urn:microsoft.com/office/officeart/2005/8/layout/hierarchy2"/>
    <dgm:cxn modelId="{35C77FB7-7F7C-47A2-AC8A-3CD8DEF57DAA}" type="presParOf" srcId="{E678A104-58A1-4BC5-A184-76688D860CC5}" destId="{0C70E3A8-6D05-47FE-B6CD-3B02B607ADBF}" srcOrd="0" destOrd="0" presId="urn:microsoft.com/office/officeart/2005/8/layout/hierarchy2"/>
    <dgm:cxn modelId="{BBDB1995-CE53-4AE8-BA29-3BDAA75728AE}" type="presParOf" srcId="{E3E8FA9D-8C50-40EE-8192-DBC925D96F49}" destId="{3008BC2D-10CC-456D-A77D-7E3F2A52767B}" srcOrd="1" destOrd="0" presId="urn:microsoft.com/office/officeart/2005/8/layout/hierarchy2"/>
    <dgm:cxn modelId="{1CCF68B8-6BB3-4742-85EA-5BC89F54321E}" type="presParOf" srcId="{3008BC2D-10CC-456D-A77D-7E3F2A52767B}" destId="{A29595F8-1C72-438A-BF32-7370A3AAF9DF}" srcOrd="0" destOrd="0" presId="urn:microsoft.com/office/officeart/2005/8/layout/hierarchy2"/>
    <dgm:cxn modelId="{7787DB18-9601-40AF-A676-5DA80EECFD13}" type="presParOf" srcId="{3008BC2D-10CC-456D-A77D-7E3F2A52767B}" destId="{C1B2B9DD-7B9F-452B-8DA2-FABEE5CAABCA}" srcOrd="1" destOrd="0" presId="urn:microsoft.com/office/officeart/2005/8/layout/hierarchy2"/>
    <dgm:cxn modelId="{BE85918E-CE13-4F5E-9400-84692B0C4A0F}" type="presParOf" srcId="{E3E8FA9D-8C50-40EE-8192-DBC925D96F49}" destId="{10DCE5E6-3180-4E53-BB1C-3C9629831D08}" srcOrd="2" destOrd="0" presId="urn:microsoft.com/office/officeart/2005/8/layout/hierarchy2"/>
    <dgm:cxn modelId="{7C5E118D-D135-4DD8-BE59-C8668867D5BA}" type="presParOf" srcId="{10DCE5E6-3180-4E53-BB1C-3C9629831D08}" destId="{ABC51AE7-2A4E-4DEC-B21A-35C4085C2767}" srcOrd="0" destOrd="0" presId="urn:microsoft.com/office/officeart/2005/8/layout/hierarchy2"/>
    <dgm:cxn modelId="{EC5BBD13-C357-41B5-8253-815ABB10CAB8}" type="presParOf" srcId="{E3E8FA9D-8C50-40EE-8192-DBC925D96F49}" destId="{7153C0C9-8B63-47ED-B1AD-3DCFD5043CF9}" srcOrd="3" destOrd="0" presId="urn:microsoft.com/office/officeart/2005/8/layout/hierarchy2"/>
    <dgm:cxn modelId="{D21D00BE-6219-4E05-86EE-9BABB251D20A}" type="presParOf" srcId="{7153C0C9-8B63-47ED-B1AD-3DCFD5043CF9}" destId="{201E9841-06E4-46C3-A6DD-4F3D19FD3E4F}" srcOrd="0" destOrd="0" presId="urn:microsoft.com/office/officeart/2005/8/layout/hierarchy2"/>
    <dgm:cxn modelId="{28A13959-2CF1-4A74-B3A7-AABF36EB085C}" type="presParOf" srcId="{7153C0C9-8B63-47ED-B1AD-3DCFD5043CF9}" destId="{B53F110D-F5E7-440D-B8D7-651DE90DE3A0}" srcOrd="1" destOrd="0" presId="urn:microsoft.com/office/officeart/2005/8/layout/hierarchy2"/>
    <dgm:cxn modelId="{9C11AE44-A8EE-40C2-9B60-1A9509CC34BA}" type="presParOf" srcId="{E3E8FA9D-8C50-40EE-8192-DBC925D96F49}" destId="{04BC27D3-AEA2-41D2-A24F-A45C7B5BA346}" srcOrd="4" destOrd="0" presId="urn:microsoft.com/office/officeart/2005/8/layout/hierarchy2"/>
    <dgm:cxn modelId="{E9CE61F9-B297-4DBC-A554-A251CB3B16D7}" type="presParOf" srcId="{04BC27D3-AEA2-41D2-A24F-A45C7B5BA346}" destId="{3A81CC78-F0A4-485F-8E2D-A03DD3DBC5BF}" srcOrd="0" destOrd="0" presId="urn:microsoft.com/office/officeart/2005/8/layout/hierarchy2"/>
    <dgm:cxn modelId="{B773EA19-9BCE-4817-A2DA-E0A037CE8C53}" type="presParOf" srcId="{E3E8FA9D-8C50-40EE-8192-DBC925D96F49}" destId="{AB1206D2-0D7F-4B69-9BBA-B7D92F67C853}" srcOrd="5" destOrd="0" presId="urn:microsoft.com/office/officeart/2005/8/layout/hierarchy2"/>
    <dgm:cxn modelId="{50113831-1FCC-48B1-89BF-02007BB8D508}" type="presParOf" srcId="{AB1206D2-0D7F-4B69-9BBA-B7D92F67C853}" destId="{68695508-C890-4A5E-9912-0DDB9E141781}" srcOrd="0" destOrd="0" presId="urn:microsoft.com/office/officeart/2005/8/layout/hierarchy2"/>
    <dgm:cxn modelId="{616C258B-42E6-43DA-AA35-504A04B2B566}" type="presParOf" srcId="{AB1206D2-0D7F-4B69-9BBA-B7D92F67C853}" destId="{A8E646D6-6604-4182-92DA-B69098957C9D}" srcOrd="1" destOrd="0" presId="urn:microsoft.com/office/officeart/2005/8/layout/hierarchy2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1AE4A-5FE8-4656-8682-93B96A4A3A27}">
      <dsp:nvSpPr>
        <dsp:cNvPr id="0" name=""/>
        <dsp:cNvSpPr/>
      </dsp:nvSpPr>
      <dsp:spPr>
        <a:xfrm>
          <a:off x="1732553" y="1291175"/>
          <a:ext cx="4210153" cy="1149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 DO POTPORA</a:t>
          </a:r>
        </a:p>
      </dsp:txBody>
      <dsp:txXfrm>
        <a:off x="1766207" y="1324829"/>
        <a:ext cx="4142845" cy="1081738"/>
      </dsp:txXfrm>
    </dsp:sp>
    <dsp:sp modelId="{E678A104-58A1-4BC5-A184-76688D860CC5}">
      <dsp:nvSpPr>
        <dsp:cNvPr id="0" name=""/>
        <dsp:cNvSpPr/>
      </dsp:nvSpPr>
      <dsp:spPr>
        <a:xfrm rot="18060284">
          <a:off x="5578010" y="1193791"/>
          <a:ext cx="150424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04241" y="272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292524" y="1183431"/>
        <a:ext cx="75212" cy="75212"/>
      </dsp:txXfrm>
    </dsp:sp>
    <dsp:sp modelId="{A29595F8-1C72-438A-BF32-7370A3AAF9DF}">
      <dsp:nvSpPr>
        <dsp:cNvPr id="0" name=""/>
        <dsp:cNvSpPr/>
      </dsp:nvSpPr>
      <dsp:spPr>
        <a:xfrm>
          <a:off x="6717555" y="1853"/>
          <a:ext cx="3324812" cy="1149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WEB PORTAL</a:t>
          </a:r>
        </a:p>
      </dsp:txBody>
      <dsp:txXfrm>
        <a:off x="6751209" y="35507"/>
        <a:ext cx="3257504" cy="1081738"/>
      </dsp:txXfrm>
    </dsp:sp>
    <dsp:sp modelId="{10DCE5E6-3180-4E53-BB1C-3C9629831D08}">
      <dsp:nvSpPr>
        <dsp:cNvPr id="0" name=""/>
        <dsp:cNvSpPr/>
      </dsp:nvSpPr>
      <dsp:spPr>
        <a:xfrm rot="142253">
          <a:off x="5942374" y="1854493"/>
          <a:ext cx="77551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775512" y="272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310743" y="1862352"/>
        <a:ext cx="38775" cy="38775"/>
      </dsp:txXfrm>
    </dsp:sp>
    <dsp:sp modelId="{201E9841-06E4-46C3-A6DD-4F3D19FD3E4F}">
      <dsp:nvSpPr>
        <dsp:cNvPr id="0" name=""/>
        <dsp:cNvSpPr/>
      </dsp:nvSpPr>
      <dsp:spPr>
        <a:xfrm>
          <a:off x="6717555" y="1323257"/>
          <a:ext cx="3388952" cy="1149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IOS APLIKACIJA</a:t>
          </a:r>
          <a:endParaRPr lang="hr-H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51209" y="1356911"/>
        <a:ext cx="3321644" cy="1081738"/>
      </dsp:txXfrm>
    </dsp:sp>
    <dsp:sp modelId="{04BC27D3-AEA2-41D2-A24F-A45C7B5BA346}">
      <dsp:nvSpPr>
        <dsp:cNvPr id="0" name=""/>
        <dsp:cNvSpPr/>
      </dsp:nvSpPr>
      <dsp:spPr>
        <a:xfrm rot="3612574">
          <a:off x="5550337" y="2515195"/>
          <a:ext cx="1559587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559587" y="272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6291141" y="2503452"/>
        <a:ext cx="77979" cy="77979"/>
      </dsp:txXfrm>
    </dsp:sp>
    <dsp:sp modelId="{68695508-C890-4A5E-9912-0DDB9E141781}">
      <dsp:nvSpPr>
        <dsp:cNvPr id="0" name=""/>
        <dsp:cNvSpPr/>
      </dsp:nvSpPr>
      <dsp:spPr>
        <a:xfrm>
          <a:off x="6717555" y="2644660"/>
          <a:ext cx="3388975" cy="1149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ANDROID APLIKACIJA</a:t>
          </a:r>
          <a:endParaRPr lang="hr-HR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51209" y="2678314"/>
        <a:ext cx="3321667" cy="1081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07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914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72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78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95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530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6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6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39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0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8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AC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5/17/2017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05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86" y="5396044"/>
            <a:ext cx="2451805" cy="1309255"/>
          </a:xfrm>
          <a:prstGeom prst="rect">
            <a:avLst/>
          </a:prstGeom>
          <a:ln>
            <a:noFill/>
          </a:ln>
          <a:effectLst>
            <a:reflection stA="65000" endPos="0" dist="50800" dir="5400000" sy="-100000" algn="bl" rotWithShape="0"/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noFill/>
          <a:effectLst>
            <a:glow>
              <a:schemeClr val="accent1">
                <a:alpha val="67000"/>
              </a:schemeClr>
            </a:glow>
            <a:softEdge rad="12700"/>
          </a:effectLst>
        </p:spPr>
        <p:txBody>
          <a:bodyPr/>
          <a:lstStyle/>
          <a:p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IZI DO POTPORA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203032"/>
            <a:ext cx="9144000" cy="1102473"/>
          </a:xfrm>
        </p:spPr>
        <p:txBody>
          <a:bodyPr>
            <a:normAutofit/>
          </a:bodyPr>
          <a:lstStyle/>
          <a:p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IZRAČUNOM DO POTPORA</a:t>
            </a:r>
          </a:p>
          <a:p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LAKO DO POTPORA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454" y="5455779"/>
            <a:ext cx="2433457" cy="1259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/>
          <p:cNvSpPr txBox="1"/>
          <p:nvPr/>
        </p:nvSpPr>
        <p:spPr>
          <a:xfrm>
            <a:off x="346507" y="5789061"/>
            <a:ext cx="1358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D6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HR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00D6D2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2" name="TekstniOkvir 11"/>
          <p:cNvSpPr txBox="1"/>
          <p:nvPr/>
        </p:nvSpPr>
        <p:spPr>
          <a:xfrm>
            <a:off x="10475495" y="5823757"/>
            <a:ext cx="1716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0" i="0" u="none" strike="noStrike" kern="1200" cap="none" spc="0" normalizeH="0" baseline="0" noProof="0" dirty="0">
                <a:ln>
                  <a:noFill/>
                </a:ln>
                <a:solidFill>
                  <a:srgbClr val="00D6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rbel" panose="020B0503020204020204"/>
                <a:ea typeface="+mn-ea"/>
                <a:cs typeface="+mn-cs"/>
              </a:rPr>
              <a:t>EU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2355"/>
            <a:ext cx="3472166" cy="58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76463"/>
            <a:ext cx="12192000" cy="1621055"/>
          </a:xfrm>
          <a:noFill/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prednosti aplikacije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40633" y="2123975"/>
            <a:ext cx="11790946" cy="44693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400" b="1" dirty="0">
                <a:solidFill>
                  <a:schemeClr val="bg2">
                    <a:lumMod val="50000"/>
                  </a:schemeClr>
                </a:solidFill>
              </a:rPr>
              <a:t>Centralizirana baza nacionalnih i međunarodnih EU natječaja koja omogućava:</a:t>
            </a:r>
          </a:p>
          <a:p>
            <a:pPr marL="546100" indent="-79375">
              <a:buFont typeface="Wingdings" panose="05000000000000000000" pitchFamily="2" charset="2"/>
              <a:buChar char="ü"/>
            </a:pPr>
            <a:r>
              <a:rPr lang="hr-H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Pravovremeno informiranje o raspisanim natječajima,</a:t>
            </a:r>
          </a:p>
          <a:p>
            <a:pPr marL="546100" indent="-79375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Brzo pretraživanje najavljenih i otvorenih natječaja,</a:t>
            </a:r>
          </a:p>
          <a:p>
            <a:pPr marL="546100" indent="-79375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Filtriranje natječaja prema vrsti potpore, namjeni, lokaciji ulaganja i iznosu potpore,</a:t>
            </a:r>
          </a:p>
          <a:p>
            <a:pPr marL="801688" indent="-352425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Kontrolu prihvatljivosti planiranih investicijskih aktivnosti u skladu s raspisanim natječajima,</a:t>
            </a:r>
          </a:p>
          <a:p>
            <a:pPr marL="546100" indent="-79375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Efikasnu kontrolu prihvatljivosti prijavitelja,</a:t>
            </a:r>
          </a:p>
          <a:p>
            <a:pPr marL="546100" indent="-79375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Efikasnu kontrolu prihvatljivosti aktivnosti putem izračuna „praga” prihvatljivosti,</a:t>
            </a:r>
          </a:p>
          <a:p>
            <a:pPr marL="546100" indent="-79375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Jednostavno preuzimanje kompletne natječajne dokumentacije te</a:t>
            </a:r>
          </a:p>
          <a:p>
            <a:pPr marL="546100" indent="-79375">
              <a:buFont typeface="Wingdings" panose="05000000000000000000" pitchFamily="2" charset="2"/>
              <a:buChar char="ü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Pravovremeno informiranje o izmjenama natječaja i natječajne dokumentacije.</a:t>
            </a:r>
          </a:p>
          <a:p>
            <a:pPr marL="466725" indent="0">
              <a:buNone/>
            </a:pP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7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76463"/>
            <a:ext cx="12192000" cy="1621055"/>
          </a:xfrm>
          <a:noFill/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Ostale Funkcionalnosti aplikacije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7411" y="2300438"/>
            <a:ext cx="11221452" cy="403619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Pristup bazi natječaja putem računala, tableta i/ili mobitela,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Registracija korisnika putem maila,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Obavještavanje korisnika o raspisanim natječajima i njihovim promjenama PUSH   </a:t>
            </a:r>
          </a:p>
          <a:p>
            <a:pPr marL="0" indent="0">
              <a:buNone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    NOTIFIKACIJAMA,</a:t>
            </a:r>
          </a:p>
          <a:p>
            <a:pPr marL="273050" indent="-273050"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Jednostavno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</a:rPr>
              <a:t>iščitavanje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sažetka natječaja (prihvatljivih prijavitelja, područja ulaganja, vrste potpore, iznosa i/ili intenziteta, namjene),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Jednostavno preuzimanje natječajne dokumentacije,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Podrška korisnicima putem maila / info telefona 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Mogućnost ugovaranja sastanka s poslovnim konzultantom.</a:t>
            </a:r>
          </a:p>
        </p:txBody>
      </p:sp>
    </p:spTree>
    <p:extLst>
      <p:ext uri="{BB962C8B-B14F-4D97-AF65-F5344CB8AC3E}">
        <p14:creationId xmlns:p14="http://schemas.microsoft.com/office/powerpoint/2010/main" val="100468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258277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 !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204697" y="3420385"/>
            <a:ext cx="33336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www.izidopotpora.hr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611" y="4007909"/>
            <a:ext cx="5924778" cy="23814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359" y="315893"/>
            <a:ext cx="3475021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0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Pod pokroviteljstvom</a:t>
            </a:r>
            <a:r>
              <a:rPr lang="hr-HR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499" y="2106202"/>
            <a:ext cx="116200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7"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          GRAD ZAGREB				OBRTNIČKA KOMORA ZAGREB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919" y="2844200"/>
            <a:ext cx="2333625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180" y="2844200"/>
            <a:ext cx="4676306" cy="18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8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76463"/>
            <a:ext cx="12192000" cy="1621055"/>
          </a:xfrm>
          <a:noFill/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struktura aplikacije</a:t>
            </a:r>
          </a:p>
        </p:txBody>
      </p:sp>
      <p:graphicFrame>
        <p:nvGraphicFramePr>
          <p:cNvPr id="6" name="Rezervirano mjesto sadržaja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460128"/>
              </p:ext>
            </p:extLst>
          </p:nvPr>
        </p:nvGraphicFramePr>
        <p:xfrm>
          <a:off x="0" y="2268354"/>
          <a:ext cx="11694695" cy="3795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475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Izi</a:t>
            </a:r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do potpora jedinstvena je aplikacija: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982" y="2167847"/>
            <a:ext cx="11668018" cy="346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06437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Prva i jedina aplikacija u Republici Hrvatskoj za bespovratna sredstva i ostale programe sufinanciranja</a:t>
            </a:r>
          </a:p>
          <a:p>
            <a:pPr marL="706437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Jedina aplikacija, odnosno stranica na kojoj su objedinjeni </a:t>
            </a:r>
          </a:p>
          <a:p>
            <a:pPr marL="363537"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      SVI NATJEČAJI IZ EU i NACIONALNIH FONDOVA</a:t>
            </a:r>
          </a:p>
          <a:p>
            <a:pPr marL="706437" lvl="0" indent="-3429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Jedina aplikacija na kojoj korisnici mogu izabrati točno određeni natječaj koji je u najavi te pratiti samo njega (notifikacije za ostale natječaje u tom slučaju neće dolaziti i zatrpavati </a:t>
            </a:r>
            <a:r>
              <a:rPr lang="hr-HR" sz="2400" dirty="0" err="1">
                <a:solidFill>
                  <a:srgbClr val="099BDD">
                    <a:lumMod val="50000"/>
                  </a:srgbClr>
                </a:solidFill>
              </a:rPr>
              <a:t>inbox</a:t>
            </a: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)</a:t>
            </a:r>
          </a:p>
          <a:p>
            <a:pPr marL="546100" lvl="0" indent="-182563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  <a:tabLst>
                <a:tab pos="546100" algn="l"/>
              </a:tabLst>
            </a:pPr>
            <a:endParaRPr lang="hr-HR" sz="2400" dirty="0">
              <a:solidFill>
                <a:srgbClr val="099BD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81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IZI DO POTPORA JEDINSTVENA JE APLIKACIJA: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6580" y="2044557"/>
            <a:ext cx="11835829" cy="298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6100" lvl="0" indent="-182563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Jedina aplikacija koja svojim Korisnicima nudi mogućnost IZRAČUNA (BODOVANJE):</a:t>
            </a:r>
          </a:p>
          <a:p>
            <a:pPr marL="363537"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		- prihvatljivosti kao Prijavitelja</a:t>
            </a:r>
          </a:p>
          <a:p>
            <a:pPr marL="363537"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         - prihvatljivosti Projektnih aktivnosti</a:t>
            </a:r>
          </a:p>
          <a:p>
            <a:pPr marL="363537"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         - prihvatljivost Projekta</a:t>
            </a:r>
          </a:p>
          <a:p>
            <a:pPr marL="546100" lvl="0" indent="-182563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 Jedina aplikacija koja svoje korisnike upućuje na konzultantsku kuću za izradu njegove     </a:t>
            </a:r>
          </a:p>
          <a:p>
            <a:pPr marL="363537"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tabLst>
                <a:tab pos="546100" algn="l"/>
              </a:tabLst>
            </a:pPr>
            <a:r>
              <a:rPr lang="hr-HR" sz="2400" dirty="0">
                <a:solidFill>
                  <a:srgbClr val="099BDD">
                    <a:lumMod val="50000"/>
                  </a:srgbClr>
                </a:solidFill>
              </a:rPr>
              <a:t>      projektne prijave</a:t>
            </a:r>
          </a:p>
        </p:txBody>
      </p:sp>
    </p:spTree>
    <p:extLst>
      <p:ext uri="{BB962C8B-B14F-4D97-AF65-F5344CB8AC3E}">
        <p14:creationId xmlns:p14="http://schemas.microsoft.com/office/powerpoint/2010/main" val="2389227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76463"/>
            <a:ext cx="12192000" cy="1621055"/>
          </a:xfrm>
          <a:noFill/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WEB PORTAL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28098" y="1210060"/>
            <a:ext cx="3112408" cy="4186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www.izidopotpora.hr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017" y="1976547"/>
            <a:ext cx="11663966" cy="468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36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76463"/>
            <a:ext cx="12192000" cy="1621055"/>
          </a:xfrm>
          <a:noFill/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CENTRALIZIRANA BAZA NATJEČAJA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8863" y="2123975"/>
            <a:ext cx="11534273" cy="4469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NACIONALNI NATJEČAJI </a:t>
            </a:r>
            <a:endParaRPr lang="hr-HR" b="1" i="1" u="sng" dirty="0"/>
          </a:p>
          <a:p>
            <a:pPr marL="706437" indent="-342900"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Gradski</a:t>
            </a:r>
          </a:p>
          <a:p>
            <a:pPr marL="706437" indent="-342900"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Županijski</a:t>
            </a:r>
          </a:p>
          <a:p>
            <a:pPr marL="546100" indent="-182563"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Regionalni</a:t>
            </a:r>
          </a:p>
          <a:p>
            <a:pPr marL="546100" indent="-182563"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Ministarstva</a:t>
            </a:r>
          </a:p>
          <a:p>
            <a:pPr marL="546100" indent="-182563"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Turističke zajednice</a:t>
            </a:r>
          </a:p>
          <a:p>
            <a:pPr marL="546100" indent="-182563"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Financijske institucije (HBOR, HAMAG – BICRO)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8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76463"/>
            <a:ext cx="12192000" cy="1621055"/>
          </a:xfrm>
          <a:noFill/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CENTRALIZIRANA BAZA NATJEČAJA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9056" y="2009104"/>
            <a:ext cx="11773888" cy="45198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NATJEČAJI – 2014./2020.</a:t>
            </a:r>
          </a:p>
          <a:p>
            <a:pPr marL="0" indent="0">
              <a:buNone/>
            </a:pPr>
            <a:r>
              <a:rPr lang="hr-HR" sz="2400" i="1" u="sng" dirty="0">
                <a:solidFill>
                  <a:schemeClr val="bg2">
                    <a:lumMod val="50000"/>
                  </a:schemeClr>
                </a:solidFill>
              </a:rPr>
              <a:t>Operativni programi:</a:t>
            </a:r>
          </a:p>
          <a:p>
            <a:pPr marL="546100" indent="-182563"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OP Konkurentnost i kohezija </a:t>
            </a:r>
          </a:p>
          <a:p>
            <a:pPr marL="546100" indent="-182563"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OP Učinkoviti ljudski potencijali </a:t>
            </a:r>
          </a:p>
          <a:p>
            <a:pPr marL="546100" indent="-182563"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OP Pomorstvo i ribarstvo</a:t>
            </a:r>
          </a:p>
          <a:p>
            <a:pPr marL="546100" indent="-182563">
              <a:buFont typeface="Wingdings" panose="05000000000000000000" pitchFamily="2" charset="2"/>
              <a:buChar char="v"/>
              <a:tabLst>
                <a:tab pos="546100" algn="l"/>
              </a:tabLst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Program ruralnog razvoja Republike Hrvatske</a:t>
            </a:r>
          </a:p>
          <a:p>
            <a:pPr marL="0" indent="0">
              <a:buNone/>
            </a:pPr>
            <a:endPara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7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8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176463"/>
            <a:ext cx="12192000" cy="1621055"/>
          </a:xfrm>
          <a:noFill/>
        </p:spPr>
        <p:txBody>
          <a:bodyPr>
            <a:normAutofit/>
          </a:bodyPr>
          <a:lstStyle/>
          <a:p>
            <a:pPr algn="ctr"/>
            <a:r>
              <a:rPr lang="hr-HR" b="1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Korisnici aplikacije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28863" y="2008065"/>
            <a:ext cx="11534273" cy="44693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Trgovačka društva (mikro, mali, srednji i veliki poduzetnici)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Obrtnici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Obiteljska poljoprivredna gospodarstva (OPG-i)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Znanstvene i obrazovne ustanove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Udruge / Zadruge / </a:t>
            </a:r>
            <a:r>
              <a:rPr lang="hr-HR" sz="2400" dirty="0" err="1">
                <a:solidFill>
                  <a:schemeClr val="bg2">
                    <a:lumMod val="50000"/>
                  </a:schemeClr>
                </a:solidFill>
              </a:rPr>
              <a:t>Klasteri</a:t>
            </a: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marL="273050" indent="-273050">
              <a:buFont typeface="Wingdings" panose="05000000000000000000" pitchFamily="2" charset="2"/>
              <a:buChar char="v"/>
            </a:pPr>
            <a:r>
              <a:rPr lang="hr-HR" sz="2400" dirty="0">
                <a:solidFill>
                  <a:schemeClr val="bg2">
                    <a:lumMod val="50000"/>
                  </a:schemeClr>
                </a:solidFill>
              </a:rPr>
              <a:t> Ostali pravni oblici (Gospodarsko – interesna udruženja, proizvođačke organizacije, profitne /  neprofitne organizacije i sl.)</a:t>
            </a:r>
          </a:p>
        </p:txBody>
      </p:sp>
    </p:spTree>
    <p:extLst>
      <p:ext uri="{BB962C8B-B14F-4D97-AF65-F5344CB8AC3E}">
        <p14:creationId xmlns:p14="http://schemas.microsoft.com/office/powerpoint/2010/main" val="21140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lašeno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1_Naglašeno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TM03090430[[fn=Povezano]]</Template>
  <TotalTime>707</TotalTime>
  <Words>403</Words>
  <Application>Microsoft Office PowerPoint</Application>
  <PresentationFormat>Široki zaslon</PresentationFormat>
  <Paragraphs>69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Book Antiqua</vt:lpstr>
      <vt:lpstr>Corbel</vt:lpstr>
      <vt:lpstr>Wingdings</vt:lpstr>
      <vt:lpstr>Naglašeno</vt:lpstr>
      <vt:lpstr>1_Naglašeno</vt:lpstr>
      <vt:lpstr>IZI DO POTPORA</vt:lpstr>
      <vt:lpstr>Pod pokroviteljstvom:</vt:lpstr>
      <vt:lpstr>struktura aplikacije</vt:lpstr>
      <vt:lpstr>Izi do potpora jedinstvena je aplikacija:</vt:lpstr>
      <vt:lpstr>IZI DO POTPORA JEDINSTVENA JE APLIKACIJA:</vt:lpstr>
      <vt:lpstr>WEB PORTAL</vt:lpstr>
      <vt:lpstr>CENTRALIZIRANA BAZA NATJEČAJA</vt:lpstr>
      <vt:lpstr>CENTRALIZIRANA BAZA NATJEČAJA</vt:lpstr>
      <vt:lpstr>Korisnici aplikacije</vt:lpstr>
      <vt:lpstr>prednosti aplikacije</vt:lpstr>
      <vt:lpstr>Ostale Funkcionalnosti aplikacije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Tanja Kovačević</dc:creator>
  <cp:lastModifiedBy>Tanja Kovačević</cp:lastModifiedBy>
  <cp:revision>58</cp:revision>
  <dcterms:created xsi:type="dcterms:W3CDTF">2017-05-10T09:44:58Z</dcterms:created>
  <dcterms:modified xsi:type="dcterms:W3CDTF">2017-05-17T08:44:26Z</dcterms:modified>
</cp:coreProperties>
</file>